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332" r:id="rId2"/>
    <p:sldId id="331" r:id="rId3"/>
    <p:sldId id="313" r:id="rId4"/>
    <p:sldId id="325" r:id="rId5"/>
    <p:sldId id="329" r:id="rId6"/>
    <p:sldId id="328" r:id="rId7"/>
    <p:sldId id="271" r:id="rId8"/>
    <p:sldId id="301" r:id="rId9"/>
    <p:sldId id="334" r:id="rId10"/>
    <p:sldId id="333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66"/>
    <a:srgbClr val="6600CC"/>
    <a:srgbClr val="FF00FF"/>
    <a:srgbClr val="FF0066"/>
    <a:srgbClr val="99FF33"/>
    <a:srgbClr val="FFFF00"/>
    <a:srgbClr val="0000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889" autoAdjust="0"/>
  </p:normalViewPr>
  <p:slideViewPr>
    <p:cSldViewPr>
      <p:cViewPr>
        <p:scale>
          <a:sx n="66" d="100"/>
          <a:sy n="66" d="100"/>
        </p:scale>
        <p:origin x="-63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.VnTime" pitchFamily="34" charset="0"/>
              </a:defRPr>
            </a:lvl1pPr>
          </a:lstStyle>
          <a:p>
            <a:pPr>
              <a:defRPr/>
            </a:pPr>
            <a:fld id="{98F1ADF4-539A-4CFA-B365-041A5313C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95F99-2EE6-4FB2-97EC-827DEA3A2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1A65D-E173-4A08-BA2A-A8D69F887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73304-A78E-4A67-9C1A-1AA31F9DE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F2F66-EA9B-41D5-BD01-2C03B653A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DD766-7CD2-4448-BE99-272FC69C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11050-5923-462A-A6F2-1841156FB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99809-8443-48AD-B287-B51B7034C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7154C-B68C-48B7-93E8-DF7A14915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076FC-AFB1-4150-B665-0B4FD3243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69D31-09E3-454F-BFC9-10947AAEF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58E8-9572-4871-8F61-B0F96A276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5632A8C-C98E-4F8F-A6DA-98C5B30E5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hung ảnh dọc đẳng cấp và hiện đạ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990600" y="304800"/>
            <a:ext cx="6096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4648200" y="1676400"/>
            <a:ext cx="320992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TẬP VIẾT - LỚP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34480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ÔN CHỮ HOA C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2133600" y="5486400"/>
            <a:ext cx="5791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en-US" sz="3600" b="1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NUYỄN THỊ THƯỜNG</a:t>
            </a:r>
            <a:endParaRPr lang="en-US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490" name="Picture 10" descr="729747d8za2kbusq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066800"/>
            <a:ext cx="2133600" cy="1981200"/>
          </a:xfrm>
          <a:prstGeom prst="rect">
            <a:avLst/>
          </a:prstGeom>
          <a:noFill/>
        </p:spPr>
      </p:pic>
      <p:pic>
        <p:nvPicPr>
          <p:cNvPr id="20491" name="Picture 11" descr="1076442l03b3w328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819400"/>
            <a:ext cx="2057400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381000" y="1600200"/>
            <a:ext cx="3505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ÔN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 CŨ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447800" y="3581400"/>
            <a:ext cx="563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Viết  chữ hoa : B</a:t>
            </a:r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74613" y="3651250"/>
            <a:ext cx="995362" cy="912813"/>
            <a:chOff x="2495" y="92"/>
            <a:chExt cx="627" cy="575"/>
          </a:xfrm>
        </p:grpSpPr>
        <p:grpSp>
          <p:nvGrpSpPr>
            <p:cNvPr id="19465" name="Group 4"/>
            <p:cNvGrpSpPr>
              <a:grpSpLocks/>
            </p:cNvGrpSpPr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19466" name="Oval 5"/>
              <p:cNvSpPr>
                <a:spLocks noChangeArrowheads="1"/>
              </p:cNvSpPr>
              <p:nvPr/>
            </p:nvSpPr>
            <p:spPr bwMode="gray">
              <a:xfrm>
                <a:off x="991" y="2782"/>
                <a:ext cx="138" cy="34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67" name="Oval 6"/>
              <p:cNvSpPr>
                <a:spLocks noChangeArrowheads="1"/>
              </p:cNvSpPr>
              <p:nvPr/>
            </p:nvSpPr>
            <p:spPr bwMode="gray">
              <a:xfrm>
                <a:off x="991" y="2782"/>
                <a:ext cx="138" cy="345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68" name="Oval 7"/>
              <p:cNvSpPr>
                <a:spLocks noChangeArrowheads="1"/>
              </p:cNvSpPr>
              <p:nvPr/>
            </p:nvSpPr>
            <p:spPr bwMode="gray">
              <a:xfrm>
                <a:off x="940" y="2781"/>
                <a:ext cx="751" cy="345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69" name="Oval 8"/>
              <p:cNvSpPr>
                <a:spLocks noChangeArrowheads="1"/>
              </p:cNvSpPr>
              <p:nvPr/>
            </p:nvSpPr>
            <p:spPr bwMode="gray">
              <a:xfrm>
                <a:off x="941" y="2781"/>
                <a:ext cx="749" cy="345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70" name="Oval 9"/>
              <p:cNvSpPr>
                <a:spLocks noChangeArrowheads="1"/>
              </p:cNvSpPr>
              <p:nvPr/>
            </p:nvSpPr>
            <p:spPr bwMode="gray">
              <a:xfrm>
                <a:off x="981" y="2781"/>
                <a:ext cx="674" cy="345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71" name="Oval 10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472" name="Oval 11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473" name="Oval 12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474" name="Oval 13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9475" name="Text Box 14"/>
            <p:cNvSpPr txBox="1">
              <a:spLocks noChangeArrowheads="1"/>
            </p:cNvSpPr>
            <p:nvPr/>
          </p:nvSpPr>
          <p:spPr bwMode="auto">
            <a:xfrm>
              <a:off x="2648" y="134"/>
              <a:ext cx="24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66"/>
                  </a:solidFill>
                </a:rPr>
                <a:t>?</a:t>
              </a:r>
            </a:p>
          </p:txBody>
        </p:sp>
      </p:grpSp>
      <p:pic>
        <p:nvPicPr>
          <p:cNvPr id="19476" name="Picture 1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608123">
            <a:off x="7880350" y="5276850"/>
            <a:ext cx="1543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17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97460">
            <a:off x="0" y="5389563"/>
            <a:ext cx="138112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553200" y="1447800"/>
            <a:ext cx="259080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700">
                <a:solidFill>
                  <a:srgbClr val="0000CC"/>
                </a:solidFill>
                <a:latin typeface=".VnCommercial Script" pitchFamily="34" charset="0"/>
              </a:rPr>
              <a:t>C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3505200"/>
            <a:ext cx="6553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 + gåm 1 nÐt   lµ kÕt hîp cña 2 nÐt c¬ b¶n, cong d­íi vµ cong tr¸i nèi liÒn nhau , t¹o thµnh vßng xo¨n to ë ®Çu ch÷ .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0" y="28194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FF"/>
                </a:solidFill>
                <a:latin typeface=".VnTime" pitchFamily="34" charset="0"/>
              </a:rPr>
              <a:t>- Ch÷  </a:t>
            </a:r>
            <a:r>
              <a:rPr lang="en-US" sz="2800" b="1">
                <a:solidFill>
                  <a:srgbClr val="FF00FF"/>
                </a:solidFill>
                <a:latin typeface="CommercialScript BT" pitchFamily="66" charset="0"/>
              </a:rPr>
              <a:t>C</a:t>
            </a:r>
            <a:r>
              <a:rPr lang="en-US" sz="2800" b="1">
                <a:solidFill>
                  <a:srgbClr val="FF00FF"/>
                </a:solidFill>
                <a:latin typeface=".VnTime" pitchFamily="34" charset="0"/>
              </a:rPr>
              <a:t>  gåm mÊy nÐt lµ nh÷ng nÐt nµo ?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0" y="19050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Hướng dẫn viết chữ hoa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6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8616" grpId="0"/>
      <p:bldP spid="68617" grpId="0"/>
      <p:bldP spid="4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6850" y="4208463"/>
          <a:ext cx="8770950" cy="1133475"/>
        </p:xfrm>
        <a:graphic>
          <a:graphicData uri="http://schemas.openxmlformats.org/drawingml/2006/table">
            <a:tbl>
              <a:tblPr firstRow="1" bandRow="1"/>
              <a:tblGrid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</a:tblGrid>
              <a:tr h="3778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5" name="Oval 114"/>
          <p:cNvSpPr/>
          <p:nvPr/>
        </p:nvSpPr>
        <p:spPr>
          <a:xfrm>
            <a:off x="520700" y="4384675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261" name="Picture 4" descr="chu C"/>
          <p:cNvPicPr>
            <a:picLocks noChangeAspect="1" noChangeArrowheads="1"/>
          </p:cNvPicPr>
          <p:nvPr/>
        </p:nvPicPr>
        <p:blipFill>
          <a:blip r:embed="rId2"/>
          <a:srcRect t="16235" r="72501" b="43175"/>
          <a:stretch>
            <a:fillRect/>
          </a:stretch>
        </p:blipFill>
        <p:spPr bwMode="auto">
          <a:xfrm>
            <a:off x="0" y="1066800"/>
            <a:ext cx="2514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03525" y="1189038"/>
          <a:ext cx="6172207" cy="2651124"/>
        </p:xfrm>
        <a:graphic>
          <a:graphicData uri="http://schemas.openxmlformats.org/drawingml/2006/table">
            <a:tbl>
              <a:tblPr firstRow="1" bandRow="1"/>
              <a:tblGrid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</a:tblGrid>
              <a:tr h="3787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7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7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7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7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7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7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289" marB="51289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424" name="Picture 4" descr="chu C"/>
          <p:cNvPicPr>
            <a:picLocks noChangeAspect="1" noChangeArrowheads="1"/>
          </p:cNvPicPr>
          <p:nvPr/>
        </p:nvPicPr>
        <p:blipFill>
          <a:blip r:embed="rId2"/>
          <a:srcRect l="31667" t="5798" r="30833" b="83765"/>
          <a:stretch>
            <a:fillRect/>
          </a:stretch>
        </p:blipFill>
        <p:spPr bwMode="auto">
          <a:xfrm>
            <a:off x="2895600" y="304800"/>
            <a:ext cx="342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r="46512" b="84933"/>
          <a:stretch>
            <a:fillRect/>
          </a:stretch>
        </p:blipFill>
        <p:spPr bwMode="auto">
          <a:xfrm>
            <a:off x="4108450" y="1371600"/>
            <a:ext cx="349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15067" r="74419" b="63318"/>
          <a:stretch>
            <a:fillRect/>
          </a:stretch>
        </p:blipFill>
        <p:spPr bwMode="auto">
          <a:xfrm>
            <a:off x="4108450" y="1514475"/>
            <a:ext cx="16668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36028" r="67442" b="46506"/>
          <a:stretch>
            <a:fillRect/>
          </a:stretch>
        </p:blipFill>
        <p:spPr bwMode="auto">
          <a:xfrm>
            <a:off x="4108450" y="1716088"/>
            <a:ext cx="2127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2854" t="32320" r="4900" b="44969"/>
          <a:stretch>
            <a:fillRect/>
          </a:stretch>
        </p:blipFill>
        <p:spPr bwMode="auto">
          <a:xfrm>
            <a:off x="4321175" y="1679575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268" t="4367" b="67680"/>
          <a:stretch>
            <a:fillRect/>
          </a:stretch>
        </p:blipFill>
        <p:spPr bwMode="auto">
          <a:xfrm>
            <a:off x="4638675" y="1412875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5131" b="95415"/>
          <a:stretch>
            <a:fillRect/>
          </a:stretch>
        </p:blipFill>
        <p:spPr bwMode="auto">
          <a:xfrm>
            <a:off x="4532313" y="1371600"/>
            <a:ext cx="230187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0548" t="4585" r="18732" b="43002"/>
          <a:stretch>
            <a:fillRect/>
          </a:stretch>
        </p:blipFill>
        <p:spPr bwMode="auto">
          <a:xfrm>
            <a:off x="4305300" y="1414463"/>
            <a:ext cx="3333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6560" r="39282"/>
          <a:stretch>
            <a:fillRect/>
          </a:stretch>
        </p:blipFill>
        <p:spPr bwMode="auto">
          <a:xfrm>
            <a:off x="4103688" y="1916113"/>
            <a:ext cx="3984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1095" t="80363"/>
          <a:stretch>
            <a:fillRect/>
          </a:stretch>
        </p:blipFill>
        <p:spPr bwMode="auto">
          <a:xfrm>
            <a:off x="4502150" y="2141538"/>
            <a:ext cx="2571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2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845" t="57652" b="19200"/>
          <a:stretch>
            <a:fillRect/>
          </a:stretch>
        </p:blipFill>
        <p:spPr bwMode="auto">
          <a:xfrm>
            <a:off x="4638675" y="1924050"/>
            <a:ext cx="1206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3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6111" t="57652" r="19020" b="19200"/>
          <a:stretch>
            <a:fillRect/>
          </a:stretch>
        </p:blipFill>
        <p:spPr bwMode="auto">
          <a:xfrm>
            <a:off x="4410075" y="1924050"/>
            <a:ext cx="2286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36" name="Picture 19" descr="c2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08288" y="1371600"/>
            <a:ext cx="649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r="46512" b="84933"/>
          <a:stretch>
            <a:fillRect/>
          </a:stretch>
        </p:blipFill>
        <p:spPr bwMode="auto">
          <a:xfrm>
            <a:off x="5408613" y="1371600"/>
            <a:ext cx="349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15067" r="74419" b="63318"/>
          <a:stretch>
            <a:fillRect/>
          </a:stretch>
        </p:blipFill>
        <p:spPr bwMode="auto">
          <a:xfrm>
            <a:off x="5408613" y="1514475"/>
            <a:ext cx="16668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36028" r="67442" b="46506"/>
          <a:stretch>
            <a:fillRect/>
          </a:stretch>
        </p:blipFill>
        <p:spPr bwMode="auto">
          <a:xfrm>
            <a:off x="5408613" y="1716088"/>
            <a:ext cx="2127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2854" t="32320" r="4900" b="44969"/>
          <a:stretch>
            <a:fillRect/>
          </a:stretch>
        </p:blipFill>
        <p:spPr bwMode="auto">
          <a:xfrm>
            <a:off x="5621338" y="1679575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4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268" t="4367" b="67680"/>
          <a:stretch>
            <a:fillRect/>
          </a:stretch>
        </p:blipFill>
        <p:spPr bwMode="auto">
          <a:xfrm>
            <a:off x="5938838" y="1412875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7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5131" b="95415"/>
          <a:stretch>
            <a:fillRect/>
          </a:stretch>
        </p:blipFill>
        <p:spPr bwMode="auto">
          <a:xfrm>
            <a:off x="5832475" y="1371600"/>
            <a:ext cx="230188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9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0548" t="4585" r="18732" b="43002"/>
          <a:stretch>
            <a:fillRect/>
          </a:stretch>
        </p:blipFill>
        <p:spPr bwMode="auto">
          <a:xfrm>
            <a:off x="5605463" y="1414463"/>
            <a:ext cx="3333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0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6560" r="39282"/>
          <a:stretch>
            <a:fillRect/>
          </a:stretch>
        </p:blipFill>
        <p:spPr bwMode="auto">
          <a:xfrm>
            <a:off x="5408613" y="1916113"/>
            <a:ext cx="3984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1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1095" t="80363"/>
          <a:stretch>
            <a:fillRect/>
          </a:stretch>
        </p:blipFill>
        <p:spPr bwMode="auto">
          <a:xfrm>
            <a:off x="5802313" y="2141538"/>
            <a:ext cx="2571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2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845" t="57652" b="19200"/>
          <a:stretch>
            <a:fillRect/>
          </a:stretch>
        </p:blipFill>
        <p:spPr bwMode="auto">
          <a:xfrm>
            <a:off x="5938838" y="1924050"/>
            <a:ext cx="1206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3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6111" t="57652" r="19020" b="19200"/>
          <a:stretch>
            <a:fillRect/>
          </a:stretch>
        </p:blipFill>
        <p:spPr bwMode="auto">
          <a:xfrm>
            <a:off x="5710238" y="1924050"/>
            <a:ext cx="2286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r="46512" b="84933"/>
          <a:stretch>
            <a:fillRect/>
          </a:stretch>
        </p:blipFill>
        <p:spPr bwMode="auto">
          <a:xfrm>
            <a:off x="6708775" y="1371600"/>
            <a:ext cx="3476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15067" r="74419" b="63318"/>
          <a:stretch>
            <a:fillRect/>
          </a:stretch>
        </p:blipFill>
        <p:spPr bwMode="auto">
          <a:xfrm>
            <a:off x="6708775" y="1514475"/>
            <a:ext cx="16668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36028" r="67442" b="46506"/>
          <a:stretch>
            <a:fillRect/>
          </a:stretch>
        </p:blipFill>
        <p:spPr bwMode="auto">
          <a:xfrm>
            <a:off x="6708775" y="1716088"/>
            <a:ext cx="211138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2854" t="32320" r="4900" b="44969"/>
          <a:stretch>
            <a:fillRect/>
          </a:stretch>
        </p:blipFill>
        <p:spPr bwMode="auto">
          <a:xfrm>
            <a:off x="6919913" y="1679575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4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268" t="4367" b="67680"/>
          <a:stretch>
            <a:fillRect/>
          </a:stretch>
        </p:blipFill>
        <p:spPr bwMode="auto">
          <a:xfrm>
            <a:off x="7239000" y="1412875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7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5131" b="95415"/>
          <a:stretch>
            <a:fillRect/>
          </a:stretch>
        </p:blipFill>
        <p:spPr bwMode="auto">
          <a:xfrm>
            <a:off x="7132638" y="1371600"/>
            <a:ext cx="230187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9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0548" t="4585" r="18732" b="43002"/>
          <a:stretch>
            <a:fillRect/>
          </a:stretch>
        </p:blipFill>
        <p:spPr bwMode="auto">
          <a:xfrm>
            <a:off x="6905625" y="1414463"/>
            <a:ext cx="3333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0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6560" r="39282"/>
          <a:stretch>
            <a:fillRect/>
          </a:stretch>
        </p:blipFill>
        <p:spPr bwMode="auto">
          <a:xfrm>
            <a:off x="6704013" y="1916113"/>
            <a:ext cx="3984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1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1095" t="80363"/>
          <a:stretch>
            <a:fillRect/>
          </a:stretch>
        </p:blipFill>
        <p:spPr bwMode="auto">
          <a:xfrm>
            <a:off x="7102475" y="2141538"/>
            <a:ext cx="2555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845" t="57652" b="19200"/>
          <a:stretch>
            <a:fillRect/>
          </a:stretch>
        </p:blipFill>
        <p:spPr bwMode="auto">
          <a:xfrm>
            <a:off x="7239000" y="1924050"/>
            <a:ext cx="1190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3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6111" t="57652" r="19020" b="19200"/>
          <a:stretch>
            <a:fillRect/>
          </a:stretch>
        </p:blipFill>
        <p:spPr bwMode="auto">
          <a:xfrm>
            <a:off x="7008813" y="1924050"/>
            <a:ext cx="2301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r="46512" b="84933"/>
          <a:stretch>
            <a:fillRect/>
          </a:stretch>
        </p:blipFill>
        <p:spPr bwMode="auto">
          <a:xfrm>
            <a:off x="8004175" y="1371600"/>
            <a:ext cx="3476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15067" r="74419" b="63318"/>
          <a:stretch>
            <a:fillRect/>
          </a:stretch>
        </p:blipFill>
        <p:spPr bwMode="auto">
          <a:xfrm>
            <a:off x="8004175" y="1514475"/>
            <a:ext cx="16668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36028" r="67442" b="46506"/>
          <a:stretch>
            <a:fillRect/>
          </a:stretch>
        </p:blipFill>
        <p:spPr bwMode="auto">
          <a:xfrm>
            <a:off x="8004175" y="1716088"/>
            <a:ext cx="211138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2854" t="32320" r="4900" b="44969"/>
          <a:stretch>
            <a:fillRect/>
          </a:stretch>
        </p:blipFill>
        <p:spPr bwMode="auto">
          <a:xfrm>
            <a:off x="8215313" y="1679575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4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268" t="4367" b="67680"/>
          <a:stretch>
            <a:fillRect/>
          </a:stretch>
        </p:blipFill>
        <p:spPr bwMode="auto">
          <a:xfrm>
            <a:off x="8534400" y="1412875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7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5131" b="95415"/>
          <a:stretch>
            <a:fillRect/>
          </a:stretch>
        </p:blipFill>
        <p:spPr bwMode="auto">
          <a:xfrm>
            <a:off x="8428038" y="1371600"/>
            <a:ext cx="230187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9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0548" t="4585" r="18732" b="43002"/>
          <a:stretch>
            <a:fillRect/>
          </a:stretch>
        </p:blipFill>
        <p:spPr bwMode="auto">
          <a:xfrm>
            <a:off x="8201025" y="1414463"/>
            <a:ext cx="3333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0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6560" r="39282"/>
          <a:stretch>
            <a:fillRect/>
          </a:stretch>
        </p:blipFill>
        <p:spPr bwMode="auto">
          <a:xfrm>
            <a:off x="7999413" y="1916113"/>
            <a:ext cx="3984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1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1095" t="80363"/>
          <a:stretch>
            <a:fillRect/>
          </a:stretch>
        </p:blipFill>
        <p:spPr bwMode="auto">
          <a:xfrm>
            <a:off x="8397875" y="2141538"/>
            <a:ext cx="2555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2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845" t="57652" b="19200"/>
          <a:stretch>
            <a:fillRect/>
          </a:stretch>
        </p:blipFill>
        <p:spPr bwMode="auto">
          <a:xfrm>
            <a:off x="8534400" y="1924050"/>
            <a:ext cx="1190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3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6111" t="57652" r="19020" b="19200"/>
          <a:stretch>
            <a:fillRect/>
          </a:stretch>
        </p:blipFill>
        <p:spPr bwMode="auto">
          <a:xfrm>
            <a:off x="8304213" y="1924050"/>
            <a:ext cx="2301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70" name="Picture 53" descr="c2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13050" y="2886075"/>
            <a:ext cx="6492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r="46512" b="84933"/>
          <a:stretch>
            <a:fillRect/>
          </a:stretch>
        </p:blipFill>
        <p:spPr bwMode="auto">
          <a:xfrm>
            <a:off x="4113213" y="2895600"/>
            <a:ext cx="349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15067" r="74419" b="63318"/>
          <a:stretch>
            <a:fillRect/>
          </a:stretch>
        </p:blipFill>
        <p:spPr bwMode="auto">
          <a:xfrm>
            <a:off x="4113213" y="3038475"/>
            <a:ext cx="16668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36028" r="67442" b="46506"/>
          <a:stretch>
            <a:fillRect/>
          </a:stretch>
        </p:blipFill>
        <p:spPr bwMode="auto">
          <a:xfrm>
            <a:off x="4113213" y="3240088"/>
            <a:ext cx="2127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2854" t="32320" r="4900" b="44969"/>
          <a:stretch>
            <a:fillRect/>
          </a:stretch>
        </p:blipFill>
        <p:spPr bwMode="auto">
          <a:xfrm>
            <a:off x="4325938" y="3203575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4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268" t="4367" b="67680"/>
          <a:stretch>
            <a:fillRect/>
          </a:stretch>
        </p:blipFill>
        <p:spPr bwMode="auto">
          <a:xfrm>
            <a:off x="4643438" y="2936875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7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5131" b="95415"/>
          <a:stretch>
            <a:fillRect/>
          </a:stretch>
        </p:blipFill>
        <p:spPr bwMode="auto">
          <a:xfrm>
            <a:off x="4537075" y="2895600"/>
            <a:ext cx="230188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9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0548" t="4585" r="18732" b="43002"/>
          <a:stretch>
            <a:fillRect/>
          </a:stretch>
        </p:blipFill>
        <p:spPr bwMode="auto">
          <a:xfrm>
            <a:off x="4310063" y="2938463"/>
            <a:ext cx="3333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0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6560" r="39282"/>
          <a:stretch>
            <a:fillRect/>
          </a:stretch>
        </p:blipFill>
        <p:spPr bwMode="auto">
          <a:xfrm>
            <a:off x="4113213" y="3440113"/>
            <a:ext cx="39846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1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1095" t="80363"/>
          <a:stretch>
            <a:fillRect/>
          </a:stretch>
        </p:blipFill>
        <p:spPr bwMode="auto">
          <a:xfrm>
            <a:off x="4506913" y="3665538"/>
            <a:ext cx="2571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2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845" t="57652" b="19200"/>
          <a:stretch>
            <a:fillRect/>
          </a:stretch>
        </p:blipFill>
        <p:spPr bwMode="auto">
          <a:xfrm>
            <a:off x="4643438" y="3448050"/>
            <a:ext cx="1206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3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6111" t="57652" r="19020" b="19200"/>
          <a:stretch>
            <a:fillRect/>
          </a:stretch>
        </p:blipFill>
        <p:spPr bwMode="auto">
          <a:xfrm>
            <a:off x="4414838" y="3448050"/>
            <a:ext cx="2286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r="46512" b="84933"/>
          <a:stretch>
            <a:fillRect/>
          </a:stretch>
        </p:blipFill>
        <p:spPr bwMode="auto">
          <a:xfrm>
            <a:off x="5408613" y="2895600"/>
            <a:ext cx="347662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15067" r="74419" b="63318"/>
          <a:stretch>
            <a:fillRect/>
          </a:stretch>
        </p:blipFill>
        <p:spPr bwMode="auto">
          <a:xfrm>
            <a:off x="5408613" y="3038475"/>
            <a:ext cx="16668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36028" r="67442" b="46506"/>
          <a:stretch>
            <a:fillRect/>
          </a:stretch>
        </p:blipFill>
        <p:spPr bwMode="auto">
          <a:xfrm>
            <a:off x="5408613" y="3240088"/>
            <a:ext cx="2111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8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2854" t="32320" r="4900" b="44969"/>
          <a:stretch>
            <a:fillRect/>
          </a:stretch>
        </p:blipFill>
        <p:spPr bwMode="auto">
          <a:xfrm>
            <a:off x="5619750" y="3203575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4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268" t="4367" b="67680"/>
          <a:stretch>
            <a:fillRect/>
          </a:stretch>
        </p:blipFill>
        <p:spPr bwMode="auto">
          <a:xfrm>
            <a:off x="5938838" y="2936875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7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5131" b="95415"/>
          <a:stretch>
            <a:fillRect/>
          </a:stretch>
        </p:blipFill>
        <p:spPr bwMode="auto">
          <a:xfrm>
            <a:off x="5832475" y="2895600"/>
            <a:ext cx="230188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9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0548" t="4585" r="18732" b="43002"/>
          <a:stretch>
            <a:fillRect/>
          </a:stretch>
        </p:blipFill>
        <p:spPr bwMode="auto">
          <a:xfrm>
            <a:off x="5605463" y="2938463"/>
            <a:ext cx="3333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0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6560" r="39282"/>
          <a:stretch>
            <a:fillRect/>
          </a:stretch>
        </p:blipFill>
        <p:spPr bwMode="auto">
          <a:xfrm>
            <a:off x="5405438" y="3440113"/>
            <a:ext cx="39846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1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1095" t="80363"/>
          <a:stretch>
            <a:fillRect/>
          </a:stretch>
        </p:blipFill>
        <p:spPr bwMode="auto">
          <a:xfrm>
            <a:off x="5802313" y="3662363"/>
            <a:ext cx="25558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2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845" t="57652" b="19200"/>
          <a:stretch>
            <a:fillRect/>
          </a:stretch>
        </p:blipFill>
        <p:spPr bwMode="auto">
          <a:xfrm>
            <a:off x="5938838" y="3448050"/>
            <a:ext cx="1190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3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6111" t="57652" r="19020" b="19200"/>
          <a:stretch>
            <a:fillRect/>
          </a:stretch>
        </p:blipFill>
        <p:spPr bwMode="auto">
          <a:xfrm>
            <a:off x="5708650" y="3448050"/>
            <a:ext cx="23018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r="46512" b="84933"/>
          <a:stretch>
            <a:fillRect/>
          </a:stretch>
        </p:blipFill>
        <p:spPr bwMode="auto">
          <a:xfrm>
            <a:off x="6705600" y="2895600"/>
            <a:ext cx="3476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15067" r="74419" b="63318"/>
          <a:stretch>
            <a:fillRect/>
          </a:stretch>
        </p:blipFill>
        <p:spPr bwMode="auto">
          <a:xfrm>
            <a:off x="6705600" y="3038475"/>
            <a:ext cx="1666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36028" r="67442" b="46506"/>
          <a:stretch>
            <a:fillRect/>
          </a:stretch>
        </p:blipFill>
        <p:spPr bwMode="auto">
          <a:xfrm>
            <a:off x="6705600" y="3240088"/>
            <a:ext cx="211138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9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2854" t="32320" r="4900" b="44969"/>
          <a:stretch>
            <a:fillRect/>
          </a:stretch>
        </p:blipFill>
        <p:spPr bwMode="auto">
          <a:xfrm>
            <a:off x="6916738" y="3203575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14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268" t="4367" b="67680"/>
          <a:stretch>
            <a:fillRect/>
          </a:stretch>
        </p:blipFill>
        <p:spPr bwMode="auto">
          <a:xfrm>
            <a:off x="7235825" y="2936875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17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5131" b="95415"/>
          <a:stretch>
            <a:fillRect/>
          </a:stretch>
        </p:blipFill>
        <p:spPr bwMode="auto">
          <a:xfrm>
            <a:off x="7129463" y="2895600"/>
            <a:ext cx="230187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9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0548" t="4585" r="18732" b="43002"/>
          <a:stretch>
            <a:fillRect/>
          </a:stretch>
        </p:blipFill>
        <p:spPr bwMode="auto">
          <a:xfrm>
            <a:off x="6902450" y="2938463"/>
            <a:ext cx="3333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0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6560" r="39282"/>
          <a:stretch>
            <a:fillRect/>
          </a:stretch>
        </p:blipFill>
        <p:spPr bwMode="auto">
          <a:xfrm>
            <a:off x="6700838" y="3440113"/>
            <a:ext cx="39846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21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1095" t="80363"/>
          <a:stretch>
            <a:fillRect/>
          </a:stretch>
        </p:blipFill>
        <p:spPr bwMode="auto">
          <a:xfrm>
            <a:off x="7099300" y="3665538"/>
            <a:ext cx="2555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2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845" t="57652" b="19200"/>
          <a:stretch>
            <a:fillRect/>
          </a:stretch>
        </p:blipFill>
        <p:spPr bwMode="auto">
          <a:xfrm>
            <a:off x="7235825" y="3448050"/>
            <a:ext cx="1190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3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6111" t="57652" r="19020" b="19200"/>
          <a:stretch>
            <a:fillRect/>
          </a:stretch>
        </p:blipFill>
        <p:spPr bwMode="auto">
          <a:xfrm>
            <a:off x="7007225" y="3448050"/>
            <a:ext cx="2286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r="46512" b="84933"/>
          <a:stretch>
            <a:fillRect/>
          </a:stretch>
        </p:blipFill>
        <p:spPr bwMode="auto">
          <a:xfrm>
            <a:off x="8004175" y="2895600"/>
            <a:ext cx="3476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15067" r="74419" b="63318"/>
          <a:stretch>
            <a:fillRect/>
          </a:stretch>
        </p:blipFill>
        <p:spPr bwMode="auto">
          <a:xfrm>
            <a:off x="8004175" y="3038475"/>
            <a:ext cx="1666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36028" r="67442" b="46506"/>
          <a:stretch>
            <a:fillRect/>
          </a:stretch>
        </p:blipFill>
        <p:spPr bwMode="auto">
          <a:xfrm>
            <a:off x="8004175" y="3240088"/>
            <a:ext cx="211138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90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2854" t="32320" r="4900" b="44969"/>
          <a:stretch>
            <a:fillRect/>
          </a:stretch>
        </p:blipFill>
        <p:spPr bwMode="auto">
          <a:xfrm>
            <a:off x="8215313" y="3203575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14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268" t="4367" b="67680"/>
          <a:stretch>
            <a:fillRect/>
          </a:stretch>
        </p:blipFill>
        <p:spPr bwMode="auto">
          <a:xfrm>
            <a:off x="8534400" y="2936875"/>
            <a:ext cx="123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17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5131" b="95415"/>
          <a:stretch>
            <a:fillRect/>
          </a:stretch>
        </p:blipFill>
        <p:spPr bwMode="auto">
          <a:xfrm>
            <a:off x="8428038" y="2895600"/>
            <a:ext cx="230187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19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0548" t="4585" r="18732" b="43002"/>
          <a:stretch>
            <a:fillRect/>
          </a:stretch>
        </p:blipFill>
        <p:spPr bwMode="auto">
          <a:xfrm>
            <a:off x="8201025" y="2938463"/>
            <a:ext cx="3333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0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6560" r="39282"/>
          <a:stretch>
            <a:fillRect/>
          </a:stretch>
        </p:blipFill>
        <p:spPr bwMode="auto">
          <a:xfrm>
            <a:off x="7999413" y="3440113"/>
            <a:ext cx="39846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1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1095" t="80363"/>
          <a:stretch>
            <a:fillRect/>
          </a:stretch>
        </p:blipFill>
        <p:spPr bwMode="auto">
          <a:xfrm>
            <a:off x="8397875" y="3665538"/>
            <a:ext cx="2555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22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845" t="57652" b="19200"/>
          <a:stretch>
            <a:fillRect/>
          </a:stretch>
        </p:blipFill>
        <p:spPr bwMode="auto">
          <a:xfrm>
            <a:off x="8534400" y="3448050"/>
            <a:ext cx="1190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23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6111" t="57652" r="19020" b="19200"/>
          <a:stretch>
            <a:fillRect/>
          </a:stretch>
        </p:blipFill>
        <p:spPr bwMode="auto">
          <a:xfrm>
            <a:off x="8304213" y="3448050"/>
            <a:ext cx="23018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r="46512" b="84933"/>
          <a:stretch>
            <a:fillRect/>
          </a:stretch>
        </p:blipFill>
        <p:spPr bwMode="auto">
          <a:xfrm>
            <a:off x="204788" y="4389438"/>
            <a:ext cx="3492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15067" r="74419" b="63318"/>
          <a:stretch>
            <a:fillRect/>
          </a:stretch>
        </p:blipFill>
        <p:spPr bwMode="auto">
          <a:xfrm>
            <a:off x="204788" y="4533900"/>
            <a:ext cx="16668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3" descr="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36028" r="67442" b="46506"/>
          <a:stretch>
            <a:fillRect/>
          </a:stretch>
        </p:blipFill>
        <p:spPr bwMode="auto">
          <a:xfrm>
            <a:off x="204788" y="4733925"/>
            <a:ext cx="212725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101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2854" t="32320" r="4900" b="44969"/>
          <a:stretch>
            <a:fillRect/>
          </a:stretch>
        </p:blipFill>
        <p:spPr bwMode="auto">
          <a:xfrm>
            <a:off x="412750" y="4694238"/>
            <a:ext cx="4095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4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268" t="4367" b="67680"/>
          <a:stretch>
            <a:fillRect/>
          </a:stretch>
        </p:blipFill>
        <p:spPr bwMode="auto">
          <a:xfrm>
            <a:off x="735013" y="4425950"/>
            <a:ext cx="1238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17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5131" b="95415"/>
          <a:stretch>
            <a:fillRect/>
          </a:stretch>
        </p:blipFill>
        <p:spPr bwMode="auto">
          <a:xfrm>
            <a:off x="630238" y="4384675"/>
            <a:ext cx="228600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19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0548" t="4585" r="18732" b="43002"/>
          <a:stretch>
            <a:fillRect/>
          </a:stretch>
        </p:blipFill>
        <p:spPr bwMode="auto">
          <a:xfrm>
            <a:off x="401638" y="4429125"/>
            <a:ext cx="3333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20" descr="c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6560" r="39282"/>
          <a:stretch>
            <a:fillRect/>
          </a:stretch>
        </p:blipFill>
        <p:spPr bwMode="auto">
          <a:xfrm>
            <a:off x="200025" y="4929188"/>
            <a:ext cx="3984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21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1095" t="80363"/>
          <a:stretch>
            <a:fillRect/>
          </a:stretch>
        </p:blipFill>
        <p:spPr bwMode="auto">
          <a:xfrm>
            <a:off x="598488" y="5154613"/>
            <a:ext cx="2571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22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845" t="57652" b="19200"/>
          <a:stretch>
            <a:fillRect/>
          </a:stretch>
        </p:blipFill>
        <p:spPr bwMode="auto">
          <a:xfrm>
            <a:off x="735013" y="4937125"/>
            <a:ext cx="1206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23" descr="c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6111" t="57652" r="19020" b="19200"/>
          <a:stretch>
            <a:fillRect/>
          </a:stretch>
        </p:blipFill>
        <p:spPr bwMode="auto">
          <a:xfrm>
            <a:off x="506413" y="4937125"/>
            <a:ext cx="2286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Oval 109"/>
          <p:cNvSpPr/>
          <p:nvPr/>
        </p:nvSpPr>
        <p:spPr>
          <a:xfrm>
            <a:off x="2133600" y="4391025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756025" y="4391025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378450" y="4391025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010400" y="4391025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8305800" y="4391025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0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31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3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3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 nodeType="clickPar">
                      <p:stCondLst>
                        <p:cond delay="indefinite"/>
                      </p:stCondLst>
                      <p:childTnLst>
                        <p:par>
                          <p:cTn id="3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6850" y="4208463"/>
          <a:ext cx="8770950" cy="1133475"/>
        </p:xfrm>
        <a:graphic>
          <a:graphicData uri="http://schemas.openxmlformats.org/drawingml/2006/table">
            <a:tbl>
              <a:tblPr firstRow="1" bandRow="1"/>
              <a:tblGrid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  <a:gridCol w="324850"/>
              </a:tblGrid>
              <a:tr h="3778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592" marR="102592" marT="51284" marB="51284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5" name="Oval 114"/>
          <p:cNvSpPr/>
          <p:nvPr/>
        </p:nvSpPr>
        <p:spPr>
          <a:xfrm>
            <a:off x="520700" y="4384675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285" name="Picture 4" descr="chu C"/>
          <p:cNvPicPr>
            <a:picLocks noChangeAspect="1" noChangeArrowheads="1"/>
          </p:cNvPicPr>
          <p:nvPr/>
        </p:nvPicPr>
        <p:blipFill>
          <a:blip r:embed="rId2"/>
          <a:srcRect t="16235" r="72501" b="43175"/>
          <a:stretch>
            <a:fillRect/>
          </a:stretch>
        </p:blipFill>
        <p:spPr bwMode="auto">
          <a:xfrm>
            <a:off x="0" y="1066800"/>
            <a:ext cx="2514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6" name="Picture 4" descr="chu C"/>
          <p:cNvPicPr>
            <a:picLocks noChangeAspect="1" noChangeArrowheads="1"/>
          </p:cNvPicPr>
          <p:nvPr/>
        </p:nvPicPr>
        <p:blipFill>
          <a:blip r:embed="rId2"/>
          <a:srcRect l="31667" t="5798" r="30833" b="83765"/>
          <a:stretch>
            <a:fillRect/>
          </a:stretch>
        </p:blipFill>
        <p:spPr bwMode="auto">
          <a:xfrm>
            <a:off x="2895600" y="304800"/>
            <a:ext cx="342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7" name="Picture 53" descr="c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13050" y="2886075"/>
            <a:ext cx="6492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3" descr="C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r="46512" b="84933"/>
          <a:stretch>
            <a:fillRect/>
          </a:stretch>
        </p:blipFill>
        <p:spPr bwMode="auto">
          <a:xfrm>
            <a:off x="204788" y="4389438"/>
            <a:ext cx="34925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3" descr="C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15067" r="74419" b="63318"/>
          <a:stretch>
            <a:fillRect/>
          </a:stretch>
        </p:blipFill>
        <p:spPr bwMode="auto">
          <a:xfrm>
            <a:off x="204788" y="4533900"/>
            <a:ext cx="16668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3" descr="C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36028" r="67442" b="46506"/>
          <a:stretch>
            <a:fillRect/>
          </a:stretch>
        </p:blipFill>
        <p:spPr bwMode="auto">
          <a:xfrm>
            <a:off x="204788" y="4733925"/>
            <a:ext cx="212725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101" descr="c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2854" t="32320" r="4900" b="44969"/>
          <a:stretch>
            <a:fillRect/>
          </a:stretch>
        </p:blipFill>
        <p:spPr bwMode="auto">
          <a:xfrm>
            <a:off x="412750" y="4694238"/>
            <a:ext cx="4095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4" descr="c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268" t="4367" b="67680"/>
          <a:stretch>
            <a:fillRect/>
          </a:stretch>
        </p:blipFill>
        <p:spPr bwMode="auto">
          <a:xfrm>
            <a:off x="735013" y="4425950"/>
            <a:ext cx="1238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17" descr="c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5131" b="95415"/>
          <a:stretch>
            <a:fillRect/>
          </a:stretch>
        </p:blipFill>
        <p:spPr bwMode="auto">
          <a:xfrm>
            <a:off x="630238" y="4384675"/>
            <a:ext cx="228600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19" descr="c5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30548" t="4585" r="18732" b="43002"/>
          <a:stretch>
            <a:fillRect/>
          </a:stretch>
        </p:blipFill>
        <p:spPr bwMode="auto">
          <a:xfrm>
            <a:off x="401638" y="4429125"/>
            <a:ext cx="3333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20" descr="c5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6560" r="39282"/>
          <a:stretch>
            <a:fillRect/>
          </a:stretch>
        </p:blipFill>
        <p:spPr bwMode="auto">
          <a:xfrm>
            <a:off x="200025" y="4929188"/>
            <a:ext cx="3984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21" descr="c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61095" t="80363"/>
          <a:stretch>
            <a:fillRect/>
          </a:stretch>
        </p:blipFill>
        <p:spPr bwMode="auto">
          <a:xfrm>
            <a:off x="598488" y="5154613"/>
            <a:ext cx="2571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22" descr="c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81845" t="57652" b="19200"/>
          <a:stretch>
            <a:fillRect/>
          </a:stretch>
        </p:blipFill>
        <p:spPr bwMode="auto">
          <a:xfrm>
            <a:off x="735013" y="4937125"/>
            <a:ext cx="1206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23" descr="c3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6111" t="57652" r="19020" b="19200"/>
          <a:stretch>
            <a:fillRect/>
          </a:stretch>
        </p:blipFill>
        <p:spPr bwMode="auto">
          <a:xfrm>
            <a:off x="506413" y="4937125"/>
            <a:ext cx="2286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Oval 109"/>
          <p:cNvSpPr/>
          <p:nvPr/>
        </p:nvSpPr>
        <p:spPr>
          <a:xfrm>
            <a:off x="2133600" y="4391025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756025" y="4391025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378450" y="4391025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010400" y="4391025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8305800" y="4391025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41288" y="3657600"/>
          <a:ext cx="8850303" cy="2971800"/>
        </p:xfrm>
        <a:graphic>
          <a:graphicData uri="http://schemas.openxmlformats.org/drawingml/2006/table">
            <a:tbl>
              <a:tblPr firstRow="1" bandRow="1"/>
              <a:tblGrid>
                <a:gridCol w="327789"/>
                <a:gridCol w="327789"/>
                <a:gridCol w="327789"/>
                <a:gridCol w="327789"/>
                <a:gridCol w="327789"/>
                <a:gridCol w="327789"/>
                <a:gridCol w="327789"/>
                <a:gridCol w="327789"/>
                <a:gridCol w="327789"/>
                <a:gridCol w="327789"/>
                <a:gridCol w="327789"/>
                <a:gridCol w="327789"/>
                <a:gridCol w="327789"/>
                <a:gridCol w="327789"/>
                <a:gridCol w="327789"/>
                <a:gridCol w="327789"/>
                <a:gridCol w="327789"/>
                <a:gridCol w="327789"/>
                <a:gridCol w="327789"/>
                <a:gridCol w="327789"/>
                <a:gridCol w="327789"/>
                <a:gridCol w="327789"/>
                <a:gridCol w="327789"/>
                <a:gridCol w="327789"/>
                <a:gridCol w="327789"/>
                <a:gridCol w="327789"/>
                <a:gridCol w="327789"/>
              </a:tblGrid>
              <a:tr h="3714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7" marR="102607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" name="Oval 58"/>
          <p:cNvSpPr/>
          <p:nvPr/>
        </p:nvSpPr>
        <p:spPr>
          <a:xfrm>
            <a:off x="371475" y="6407150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20713" y="6583363"/>
            <a:ext cx="44450" cy="460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19125" y="5676900"/>
            <a:ext cx="46038" cy="4445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475" name="Picture 4" descr="chu N Hoa"/>
          <p:cNvPicPr>
            <a:picLocks noChangeAspect="1" noChangeArrowheads="1"/>
          </p:cNvPicPr>
          <p:nvPr/>
        </p:nvPicPr>
        <p:blipFill>
          <a:blip r:embed="rId2"/>
          <a:srcRect t="5611" r="71667" b="46143"/>
          <a:stretch>
            <a:fillRect/>
          </a:stretch>
        </p:blipFill>
        <p:spPr bwMode="auto">
          <a:xfrm>
            <a:off x="0" y="381000"/>
            <a:ext cx="259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5" descr="N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644" b="77293"/>
          <a:stretch>
            <a:fillRect/>
          </a:stretch>
        </p:blipFill>
        <p:spPr bwMode="auto">
          <a:xfrm>
            <a:off x="3624263" y="4191000"/>
            <a:ext cx="1317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5" descr="N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r="9782"/>
          <a:stretch>
            <a:fillRect/>
          </a:stretch>
        </p:blipFill>
        <p:spPr bwMode="auto">
          <a:xfrm>
            <a:off x="3187700" y="4187825"/>
            <a:ext cx="4556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5" descr="N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644" b="77293"/>
          <a:stretch>
            <a:fillRect/>
          </a:stretch>
        </p:blipFill>
        <p:spPr bwMode="auto">
          <a:xfrm>
            <a:off x="5591175" y="4191000"/>
            <a:ext cx="131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5" descr="N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r="9782"/>
          <a:stretch>
            <a:fillRect/>
          </a:stretch>
        </p:blipFill>
        <p:spPr bwMode="auto">
          <a:xfrm>
            <a:off x="5154613" y="4187825"/>
            <a:ext cx="454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5" descr="N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644" b="77293"/>
          <a:stretch>
            <a:fillRect/>
          </a:stretch>
        </p:blipFill>
        <p:spPr bwMode="auto">
          <a:xfrm>
            <a:off x="7559675" y="4189413"/>
            <a:ext cx="131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5" descr="N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r="9782"/>
          <a:stretch>
            <a:fillRect/>
          </a:stretch>
        </p:blipFill>
        <p:spPr bwMode="auto">
          <a:xfrm>
            <a:off x="7123113" y="4187825"/>
            <a:ext cx="454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3" descr="N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t="52254" r="70850"/>
          <a:stretch>
            <a:fillRect/>
          </a:stretch>
        </p:blipFill>
        <p:spPr bwMode="auto">
          <a:xfrm>
            <a:off x="142875" y="6176963"/>
            <a:ext cx="15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3" descr="N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29520" t="59216" r="46864" b="18143"/>
          <a:stretch>
            <a:fillRect/>
          </a:stretch>
        </p:blipFill>
        <p:spPr bwMode="auto">
          <a:xfrm>
            <a:off x="298450" y="6245225"/>
            <a:ext cx="1270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3" descr="N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29520" t="81857" r="32103"/>
          <a:stretch>
            <a:fillRect/>
          </a:stretch>
        </p:blipFill>
        <p:spPr bwMode="auto">
          <a:xfrm>
            <a:off x="296863" y="6461125"/>
            <a:ext cx="206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3" descr="N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56088" b="17490"/>
          <a:stretch>
            <a:fillRect/>
          </a:stretch>
        </p:blipFill>
        <p:spPr bwMode="auto">
          <a:xfrm>
            <a:off x="439738" y="5675313"/>
            <a:ext cx="2365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7" descr="M2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-20000"/>
          </a:blip>
          <a:srcRect l="76299"/>
          <a:stretch>
            <a:fillRect/>
          </a:stretch>
        </p:blipFill>
        <p:spPr bwMode="auto">
          <a:xfrm rot="-150697">
            <a:off x="563563" y="5675313"/>
            <a:ext cx="142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5" descr="N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644" b="77293"/>
          <a:stretch>
            <a:fillRect/>
          </a:stretch>
        </p:blipFill>
        <p:spPr bwMode="auto">
          <a:xfrm>
            <a:off x="990600" y="5675313"/>
            <a:ext cx="131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5" descr="N3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r="9782"/>
          <a:stretch>
            <a:fillRect/>
          </a:stretch>
        </p:blipFill>
        <p:spPr bwMode="auto">
          <a:xfrm>
            <a:off x="590550" y="5673725"/>
            <a:ext cx="4000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Oval 62"/>
          <p:cNvSpPr/>
          <p:nvPr/>
        </p:nvSpPr>
        <p:spPr>
          <a:xfrm>
            <a:off x="2362200" y="6400800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665413" y="6577013"/>
            <a:ext cx="44450" cy="460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06675" y="5689600"/>
            <a:ext cx="46038" cy="4445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29113" y="6400800"/>
            <a:ext cx="36512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632325" y="6577013"/>
            <a:ext cx="44450" cy="460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573588" y="5689600"/>
            <a:ext cx="46037" cy="4445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305550" y="6400800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608763" y="6577013"/>
            <a:ext cx="44450" cy="460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551613" y="5689600"/>
            <a:ext cx="44450" cy="4445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953375" y="6400800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8255000" y="6577013"/>
            <a:ext cx="46038" cy="460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8197850" y="5689600"/>
            <a:ext cx="46038" cy="4445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501" name="Group 81"/>
          <p:cNvGrpSpPr>
            <a:grpSpLocks/>
          </p:cNvGrpSpPr>
          <p:nvPr/>
        </p:nvGrpSpPr>
        <p:grpSpPr bwMode="auto">
          <a:xfrm>
            <a:off x="152400" y="4176713"/>
            <a:ext cx="979488" cy="962025"/>
            <a:chOff x="142098" y="4167350"/>
            <a:chExt cx="979965" cy="961373"/>
          </a:xfrm>
        </p:grpSpPr>
        <p:pic>
          <p:nvPicPr>
            <p:cNvPr id="9502" name="Picture 13" descr="N1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t="52254" r="70850"/>
            <a:stretch>
              <a:fillRect/>
            </a:stretch>
          </p:blipFill>
          <p:spPr bwMode="auto">
            <a:xfrm>
              <a:off x="142098" y="4670253"/>
              <a:ext cx="156925" cy="45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03" name="Picture 13" descr="N1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29520" t="59216" r="46864" b="18143"/>
            <a:stretch>
              <a:fillRect/>
            </a:stretch>
          </p:blipFill>
          <p:spPr bwMode="auto">
            <a:xfrm>
              <a:off x="299023" y="4735915"/>
              <a:ext cx="127129" cy="21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04" name="Picture 13" descr="N1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29520" t="81857" r="32103"/>
            <a:stretch>
              <a:fillRect/>
            </a:stretch>
          </p:blipFill>
          <p:spPr bwMode="auto">
            <a:xfrm>
              <a:off x="297036" y="4954914"/>
              <a:ext cx="206584" cy="173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05" name="Picture 13" descr="N1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56088" b="17490"/>
            <a:stretch>
              <a:fillRect/>
            </a:stretch>
          </p:blipFill>
          <p:spPr bwMode="auto">
            <a:xfrm>
              <a:off x="440056" y="4168603"/>
              <a:ext cx="236380" cy="790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06" name="Picture 7" descr="M2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-20000"/>
            </a:blip>
            <a:srcRect l="76299"/>
            <a:stretch>
              <a:fillRect/>
            </a:stretch>
          </p:blipFill>
          <p:spPr bwMode="auto">
            <a:xfrm rot="-150697">
              <a:off x="562828" y="4167965"/>
              <a:ext cx="144013" cy="954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07" name="Picture 15" descr="N3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644" b="77293"/>
            <a:stretch>
              <a:fillRect/>
            </a:stretch>
          </p:blipFill>
          <p:spPr bwMode="auto">
            <a:xfrm>
              <a:off x="990600" y="4167645"/>
              <a:ext cx="131463" cy="21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08" name="Picture 15" descr="N3.pn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909" r="9782"/>
            <a:stretch>
              <a:fillRect/>
            </a:stretch>
          </p:blipFill>
          <p:spPr bwMode="auto">
            <a:xfrm>
              <a:off x="590552" y="4167350"/>
              <a:ext cx="400048" cy="955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512" name="Text Box 296"/>
          <p:cNvSpPr txBox="1">
            <a:spLocks noChangeArrowheads="1"/>
          </p:cNvSpPr>
          <p:nvPr/>
        </p:nvSpPr>
        <p:spPr bwMode="auto">
          <a:xfrm>
            <a:off x="3124200" y="2286000"/>
            <a:ext cx="525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Nhắc lại cách viết chữ L,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4200"/>
            <a:ext cx="7415213" cy="685800"/>
          </a:xfrm>
        </p:spPr>
        <p:txBody>
          <a:bodyPr/>
          <a:lstStyle/>
          <a:p>
            <a:pPr algn="l" eaLnBrk="1" hangingPunct="1"/>
            <a:r>
              <a:rPr lang="en-US" sz="5800" smtClean="0">
                <a:solidFill>
                  <a:srgbClr val="0000CC"/>
                </a:solidFill>
                <a:latin typeface=".VnCommercial Script" pitchFamily="34" charset="0"/>
              </a:rPr>
              <a:t>- Cöu Long 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0" y="41148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5800">
                <a:solidFill>
                  <a:srgbClr val="0000CC"/>
                </a:solidFill>
                <a:latin typeface=".VnCommercial Script" pitchFamily="34" charset="0"/>
              </a:rPr>
              <a:t>-       C«ng cha nh­ nói Th¸i S¬n </a:t>
            </a:r>
            <a:br>
              <a:rPr lang="en-US" sz="5800">
                <a:solidFill>
                  <a:srgbClr val="0000CC"/>
                </a:solidFill>
                <a:latin typeface=".VnCommercial Script" pitchFamily="34" charset="0"/>
              </a:rPr>
            </a:br>
            <a:r>
              <a:rPr lang="en-US" sz="5800">
                <a:solidFill>
                  <a:srgbClr val="0000CC"/>
                </a:solidFill>
                <a:latin typeface=".VnCommercial Script" pitchFamily="34" charset="0"/>
              </a:rPr>
              <a:t>  NghÜa mÑ nh­ n­íc trong nguån ch¶y ra.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0" y="20574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 Hướng dẫn viết từ ứng dụng, câu ứng dụng: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/>
      <p:bldP spid="122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305800" cy="3505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.VnAristote" pitchFamily="34" charset="0"/>
              </a:rPr>
              <a:t>ViÕt vµo vë tËp viÕt: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	</a:t>
            </a:r>
            <a:r>
              <a:rPr lang="en-US" sz="2000" b="1" smtClean="0">
                <a:latin typeface=".VnTime" pitchFamily="34" charset="0"/>
              </a:rPr>
              <a:t>1 dßng ch÷:       </a:t>
            </a:r>
            <a:r>
              <a:rPr lang="en-US" b="1" smtClean="0">
                <a:solidFill>
                  <a:srgbClr val="0000FF"/>
                </a:solidFill>
                <a:latin typeface="CommercialScript BT" pitchFamily="66" charset="0"/>
              </a:rPr>
              <a:t>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.VnTime" pitchFamily="34" charset="0"/>
              </a:rPr>
              <a:t>		1 dßng ch÷:      </a:t>
            </a:r>
            <a:r>
              <a:rPr lang="en-US" b="1" smtClean="0">
                <a:solidFill>
                  <a:srgbClr val="0000FF"/>
                </a:solidFill>
                <a:latin typeface="CommercialScript BT" pitchFamily="66" charset="0"/>
              </a:rPr>
              <a:t>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.VnTime" pitchFamily="34" charset="0"/>
              </a:rPr>
              <a:t>		1 dßng ch÷: </a:t>
            </a:r>
            <a:r>
              <a:rPr lang="en-US" sz="4000" b="1" smtClean="0">
                <a:solidFill>
                  <a:srgbClr val="FF0000"/>
                </a:solidFill>
                <a:latin typeface=".VnCommercial Script" pitchFamily="34" charset="0"/>
              </a:rPr>
              <a:t>  </a:t>
            </a:r>
            <a:r>
              <a:rPr lang="en-US" sz="4000" b="1" smtClean="0">
                <a:solidFill>
                  <a:srgbClr val="0000FF"/>
                </a:solidFill>
                <a:latin typeface=".VnCommercial Script" pitchFamily="34" charset="0"/>
              </a:rPr>
              <a:t>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.VnTime" pitchFamily="34" charset="0"/>
              </a:rPr>
              <a:t>		2 dßng:     tõ øng dông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.VnTime" pitchFamily="34" charset="0"/>
              </a:rPr>
              <a:t>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.VnTime" pitchFamily="34" charset="0"/>
              </a:rPr>
              <a:t>		2 lÇn c©u th¬: c©u øng dông </a:t>
            </a:r>
            <a:endParaRPr lang="en-US" sz="3600" b="1" smtClean="0">
              <a:solidFill>
                <a:srgbClr val="FF0000"/>
              </a:solidFill>
              <a:latin typeface=".VnCommercial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r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1066800" y="1524000"/>
            <a:ext cx="72390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764828"/>
  <p:tag name="VIOLETTITLE" val="Tuần 4. Ôn chữ hoa: C"/>
  <p:tag name="VIOLETLESSON" val="4"/>
  <p:tag name="VIOLETCATID" val="7840640"/>
  <p:tag name="VIOLETSUBJECT" val="Tập viết 3"/>
  <p:tag name="VIOLETAUTHORID" val="6145317"/>
  <p:tag name="VIOLETAUTHORNAME" val="Vũ Thị Thúy Vinh"/>
  <p:tag name="VIOLETAUTHORAVATAR" val="no_avatar.jpg"/>
  <p:tag name="VIOLETAUTHORADDRESS" val="Truong TH Song Lo - Phu tho"/>
  <p:tag name="VIOLETDATE" val="2016-09-28 12:54:10"/>
  <p:tag name="VIOLETHIT" val="356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32&quot;/&gt;&lt;/object&gt;&lt;object type=&quot;3&quot; unique_id=&quot;10005&quot;&gt;&lt;property id=&quot;20148&quot; value=&quot;5&quot;/&gt;&lt;property id=&quot;20300&quot; value=&quot;Slide 2&quot;/&gt;&lt;property id=&quot;20307&quot; value=&quot;331&quot;/&gt;&lt;/object&gt;&lt;object type=&quot;3&quot; unique_id=&quot;10006&quot;&gt;&lt;property id=&quot;20148&quot; value=&quot;5&quot;/&gt;&lt;property id=&quot;20300&quot; value=&quot;Slide 3&quot;/&gt;&lt;property id=&quot;20307&quot; value=&quot;313&quot;/&gt;&lt;/object&gt;&lt;object type=&quot;3&quot; unique_id=&quot;10007&quot;&gt;&lt;property id=&quot;20148&quot; value=&quot;5&quot;/&gt;&lt;property id=&quot;20300&quot; value=&quot;Slide 4&quot;/&gt;&lt;property id=&quot;20307&quot; value=&quot;325&quot;/&gt;&lt;/object&gt;&lt;object type=&quot;3&quot; unique_id=&quot;10008&quot;&gt;&lt;property id=&quot;20148&quot; value=&quot;5&quot;/&gt;&lt;property id=&quot;20300&quot; value=&quot;Slide 5&quot;/&gt;&lt;property id=&quot;20307&quot; value=&quot;329&quot;/&gt;&lt;/object&gt;&lt;object type=&quot;3&quot; unique_id=&quot;10009&quot;&gt;&lt;property id=&quot;20148&quot; value=&quot;5&quot;/&gt;&lt;property id=&quot;20300&quot; value=&quot;Slide 6&quot;/&gt;&lt;property id=&quot;20307&quot; value=&quot;328&quot;/&gt;&lt;/object&gt;&lt;object type=&quot;3&quot; unique_id=&quot;10010&quot;&gt;&lt;property id=&quot;20148&quot; value=&quot;5&quot;/&gt;&lt;property id=&quot;20300&quot; value=&quot;Slide 7 - &amp;quot;- Cöu Long &amp;quot;&quot;/&gt;&lt;property id=&quot;20307&quot; value=&quot;271&quot;/&gt;&lt;/object&gt;&lt;object type=&quot;3&quot; unique_id=&quot;10011&quot;&gt;&lt;property id=&quot;20148&quot; value=&quot;5&quot;/&gt;&lt;property id=&quot;20300&quot; value=&quot;Slide 8&quot;/&gt;&lt;property id=&quot;20307&quot; value=&quot;301&quot;/&gt;&lt;/object&gt;&lt;object type=&quot;3&quot; unique_id=&quot;10012&quot;&gt;&lt;property id=&quot;20148&quot; value=&quot;5&quot;/&gt;&lt;property id=&quot;20300&quot; value=&quot;Slide 9&quot;/&gt;&lt;property id=&quot;20307&quot; value=&quot;334&quot;/&gt;&lt;/object&gt;&lt;object type=&quot;3&quot; unique_id=&quot;10013&quot;&gt;&lt;property id=&quot;20148&quot; value=&quot;5&quot;/&gt;&lt;property id=&quot;20300&quot; value=&quot;Slide 10&quot;/&gt;&lt;property id=&quot;20307&quot; value=&quot;33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122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.VnTime</vt:lpstr>
      <vt:lpstr>.VnTimeH</vt:lpstr>
      <vt:lpstr>CommercialScript BT</vt:lpstr>
      <vt:lpstr>.VnCommercial Script</vt:lpstr>
      <vt:lpstr>.VnAristote</vt:lpstr>
      <vt:lpstr>Times New Roman</vt:lpstr>
      <vt:lpstr>VNI-Times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- Cöu Long </vt:lpstr>
      <vt:lpstr>Slide 8</vt:lpstr>
      <vt:lpstr>Slide 9</vt:lpstr>
      <vt:lpstr>Slide 10</vt:lpstr>
    </vt:vector>
  </TitlesOfParts>
  <Company>- PTN 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Duong Viet Phuong</dc:creator>
  <cp:lastModifiedBy>AutoBVT</cp:lastModifiedBy>
  <cp:revision>76</cp:revision>
  <dcterms:created xsi:type="dcterms:W3CDTF">2010-04-20T14:02:41Z</dcterms:created>
  <dcterms:modified xsi:type="dcterms:W3CDTF">2017-09-22T04:40:48Z</dcterms:modified>
</cp:coreProperties>
</file>